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7" r:id="rId3"/>
    <p:sldId id="288" r:id="rId4"/>
    <p:sldId id="289" r:id="rId5"/>
    <p:sldId id="290" r:id="rId6"/>
    <p:sldId id="291" r:id="rId7"/>
    <p:sldId id="293" r:id="rId8"/>
    <p:sldId id="294" r:id="rId9"/>
    <p:sldId id="295" r:id="rId10"/>
    <p:sldId id="296" r:id="rId11"/>
    <p:sldId id="297" r:id="rId12"/>
    <p:sldId id="299" r:id="rId13"/>
    <p:sldId id="30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Regan" initials="L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16D"/>
    <a:srgbClr val="474746"/>
    <a:srgbClr val="7D156A"/>
    <a:srgbClr val="120B2E"/>
    <a:srgbClr val="272727"/>
    <a:srgbClr val="828381"/>
    <a:srgbClr val="313231"/>
    <a:srgbClr val="8D8E8D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28" autoAdjust="0"/>
  </p:normalViewPr>
  <p:slideViewPr>
    <p:cSldViewPr snapToGrid="0" snapToObjects="1" showGuides="1">
      <p:cViewPr>
        <p:scale>
          <a:sx n="100" d="100"/>
          <a:sy n="100" d="100"/>
        </p:scale>
        <p:origin x="-300" y="-294"/>
      </p:cViewPr>
      <p:guideLst>
        <p:guide orient="horz" pos="2160"/>
        <p:guide pos="2836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cky_G/DWrks/Duignan%20Carthy%20O'Neill/DCON_Logo_Artworks/PNG/DCON_Logo_Wht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cky_G/DWrks/Duignan%20Carthy%20O'Neill/DCON_Logo_Artworks/PNG/DCON_Logo_Col_Rev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cky_G/DWrks/Duignan%20Carthy%20O'Neill/DCON_Logo_Artworks/PNG/DCON_Logo_Wht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cky_G/DWrks/Duignan%20Carthy%20O'Neill/DCON_Logo_Artworks/PNG/DCON_Logo_Col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 flip="none" rotWithShape="1">
          <a:gsLst>
            <a:gs pos="0">
              <a:srgbClr val="272727"/>
            </a:gs>
            <a:gs pos="100000">
              <a:srgbClr val="828381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CON_Logo_Wht.png" descr="/Users/Rocky_G/DWrks/Duignan Carthy O'Neill/DCON_Logo_Artworks/PNG/DCON_Logo_Wht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28" y="2349000"/>
            <a:ext cx="497639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gradFill flip="none" rotWithShape="1">
          <a:gsLst>
            <a:gs pos="0">
              <a:srgbClr val="272727"/>
            </a:gs>
            <a:gs pos="100000">
              <a:srgbClr val="828381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CON_Logo_Col_Rev.png" descr="/Users/Rocky_G/DWrks/Duignan Carthy O'Neill/DCON_Logo_Artworks/PNG/DCON_Logo_Col_Rev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28" y="2349000"/>
            <a:ext cx="497639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0">
              <a:srgbClr val="120B2E"/>
            </a:gs>
            <a:gs pos="100000">
              <a:srgbClr val="7D156A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17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gradFill flip="none" rotWithShape="1">
          <a:gsLst>
            <a:gs pos="0">
              <a:srgbClr val="120B2E"/>
            </a:gs>
            <a:gs pos="100000">
              <a:srgbClr val="7D156A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415D9-4012-D246-B99D-39B7547A81A6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F50BE-C2B9-6A47-A8B4-56FD04EAE77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6182607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79675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CON_Logo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1" y="171830"/>
            <a:ext cx="1244099" cy="5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1830"/>
            <a:ext cx="6810373" cy="522116"/>
          </a:xfrm>
        </p:spPr>
        <p:txBody>
          <a:bodyPr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1pPr>
            <a:lvl2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2pPr>
            <a:lvl3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3pPr>
            <a:lvl4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4pPr>
            <a:lvl5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gradFill flip="none" rotWithShape="1">
          <a:gsLst>
            <a:gs pos="0">
              <a:srgbClr val="120B2E"/>
            </a:gs>
            <a:gs pos="100000">
              <a:srgbClr val="7D156A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79675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CON_Logo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1" y="171830"/>
            <a:ext cx="1244099" cy="5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1830"/>
            <a:ext cx="6810373" cy="522116"/>
          </a:xfrm>
        </p:spPr>
        <p:txBody>
          <a:bodyPr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50743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457200" y="6552179"/>
            <a:ext cx="6810373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ga-IE" sz="800" b="1" i="0" dirty="0" smtClean="0">
                <a:solidFill>
                  <a:schemeClr val="bg1"/>
                </a:solidFill>
                <a:latin typeface="Montserrat"/>
                <a:cs typeface="Montserrat"/>
              </a:rPr>
              <a:t>www.DCON.ie</a:t>
            </a:r>
            <a:endParaRPr lang="en-US" sz="800" b="1" i="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025" y="1732171"/>
            <a:ext cx="8229600" cy="4320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2pPr>
            <a:lvl3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3pPr>
            <a:lvl4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4pPr>
            <a:lvl5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3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gradFill flip="none" rotWithShape="1">
          <a:gsLst>
            <a:gs pos="0">
              <a:srgbClr val="272727"/>
            </a:gs>
            <a:gs pos="100000">
              <a:srgbClr val="828381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12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gradFill flip="none" rotWithShape="1">
          <a:gsLst>
            <a:gs pos="0">
              <a:srgbClr val="272727"/>
            </a:gs>
            <a:gs pos="100000">
              <a:srgbClr val="828381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6182607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79675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CON_Logo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1" y="171830"/>
            <a:ext cx="1244099" cy="54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1830"/>
            <a:ext cx="6810373" cy="522116"/>
          </a:xfrm>
        </p:spPr>
        <p:txBody>
          <a:bodyPr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415D9-4012-D246-B99D-39B7547A81A6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F50BE-C2B9-6A47-A8B4-56FD04EAE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1pPr>
            <a:lvl2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2pPr>
            <a:lvl3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3pPr>
            <a:lvl4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4pPr>
            <a:lvl5pPr>
              <a:defRPr sz="2000" b="0" i="0">
                <a:solidFill>
                  <a:schemeClr val="bg1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gradFill flip="none" rotWithShape="1">
          <a:gsLst>
            <a:gs pos="0">
              <a:srgbClr val="272727"/>
            </a:gs>
            <a:gs pos="100000">
              <a:srgbClr val="828381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796754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CON_Logo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1" y="171830"/>
            <a:ext cx="1244099" cy="54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1830"/>
            <a:ext cx="6810373" cy="522116"/>
          </a:xfrm>
        </p:spPr>
        <p:txBody>
          <a:bodyPr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450743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6552179"/>
            <a:ext cx="6810373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ga-IE" sz="800" b="1" i="0" dirty="0" smtClean="0">
                <a:solidFill>
                  <a:schemeClr val="bg1"/>
                </a:solidFill>
                <a:latin typeface="Montserrat"/>
                <a:cs typeface="Montserrat"/>
              </a:rPr>
              <a:t>www.DCON.ie</a:t>
            </a:r>
            <a:endParaRPr lang="en-US" sz="800" b="1" i="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4025" y="1732171"/>
            <a:ext cx="8229600" cy="4320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1pPr>
            <a:lvl2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2pPr>
            <a:lvl3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3pPr>
            <a:lvl4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4pPr>
            <a:lvl5pPr>
              <a:defRPr sz="2000" b="0" i="0">
                <a:solidFill>
                  <a:srgbClr val="FFFFFF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7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830"/>
            <a:ext cx="6810373" cy="522116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>
            <a:lvl1pPr>
              <a:defRPr sz="2000" b="0" i="0">
                <a:latin typeface="Montserrat Light"/>
                <a:cs typeface="Montserrat Light"/>
              </a:defRPr>
            </a:lvl1pPr>
            <a:lvl2pPr>
              <a:defRPr sz="2000" b="0" i="0">
                <a:latin typeface="Montserrat Light"/>
                <a:cs typeface="Montserrat Light"/>
              </a:defRPr>
            </a:lvl2pPr>
            <a:lvl3pPr>
              <a:defRPr sz="2000" b="0" i="0">
                <a:latin typeface="Montserrat Light"/>
                <a:cs typeface="Montserrat Light"/>
              </a:defRPr>
            </a:lvl3pPr>
            <a:lvl4pPr>
              <a:defRPr sz="2000" b="0" i="0">
                <a:latin typeface="Montserrat Light"/>
                <a:cs typeface="Montserrat Light"/>
              </a:defRPr>
            </a:lvl4pPr>
            <a:lvl5pPr>
              <a:defRPr sz="2000" b="0" i="0">
                <a:latin typeface="Montserrat Light"/>
                <a:cs typeface="Montserrat Light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39051"/>
            <a:ext cx="8229600" cy="0"/>
          </a:xfrm>
          <a:prstGeom prst="line">
            <a:avLst/>
          </a:prstGeom>
          <a:ln w="12700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796754"/>
            <a:ext cx="8229600" cy="0"/>
          </a:xfrm>
          <a:prstGeom prst="line">
            <a:avLst/>
          </a:prstGeom>
          <a:ln w="12700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CON_Logo_Col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1" y="171830"/>
            <a:ext cx="12440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830"/>
            <a:ext cx="6810373" cy="522116"/>
          </a:xfrm>
        </p:spPr>
        <p:txBody>
          <a:bodyPr>
            <a:noAutofit/>
          </a:bodyPr>
          <a:lstStyle>
            <a:lvl1pPr>
              <a:defRPr sz="2500">
                <a:solidFill>
                  <a:srgbClr val="3C3C3B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450743"/>
            <a:ext cx="8229600" cy="0"/>
          </a:xfrm>
          <a:prstGeom prst="line">
            <a:avLst/>
          </a:prstGeom>
          <a:ln w="12700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796754"/>
            <a:ext cx="8229600" cy="0"/>
          </a:xfrm>
          <a:prstGeom prst="line">
            <a:avLst/>
          </a:prstGeom>
          <a:ln w="12700">
            <a:solidFill>
              <a:srgbClr val="4747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CON_Logo_Col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01" y="171830"/>
            <a:ext cx="1244099" cy="540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6552179"/>
            <a:ext cx="6810373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ga-IE" sz="800" b="1" i="0" dirty="0" smtClean="0">
                <a:solidFill>
                  <a:srgbClr val="7D156A"/>
                </a:solidFill>
                <a:latin typeface="Montserrat"/>
                <a:cs typeface="Montserrat"/>
              </a:rPr>
              <a:t>www.DCON.ie</a:t>
            </a:r>
            <a:endParaRPr lang="en-US" sz="800" b="1" i="0" dirty="0">
              <a:solidFill>
                <a:srgbClr val="7D156A"/>
              </a:solidFill>
              <a:latin typeface="Montserrat"/>
              <a:cs typeface="Montserra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4025" y="1732171"/>
            <a:ext cx="8229600" cy="4320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1pPr>
            <a:lvl2pPr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2pPr>
            <a:lvl3pPr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3pPr>
            <a:lvl4pPr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4pPr>
            <a:lvl5pPr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8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15D9-4012-D246-B99D-39B7547A81A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0BE-C2B9-6A47-A8B4-56FD04E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120B2E"/>
            </a:gs>
            <a:gs pos="100000">
              <a:srgbClr val="7D156A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CON_Logo_Wht.png" descr="/Users/Rocky_G/DWrks/Duignan Carthy O'Neill/DCON_Logo_Artworks/PNG/DCON_Logo_Wht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28" y="2349000"/>
            <a:ext cx="497639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CON_Logo_Col.png" descr="/Users/Rocky_G/DWrks/Duignan Carthy O'Neill/DCON_Logo_Artworks/PNG/DCON_Logo_Col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28" y="2349000"/>
            <a:ext cx="497639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E8B415D9-4012-D246-B99D-39B7547A81A6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D9F50BE-C2B9-6A47-A8B4-56FD04EAE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0" r:id="rId10"/>
    <p:sldLayoutId id="2147483665" r:id="rId11"/>
    <p:sldLayoutId id="2147483663" r:id="rId12"/>
    <p:sldLayoutId id="2147483661" r:id="rId13"/>
    <p:sldLayoutId id="2147483668" r:id="rId14"/>
    <p:sldLayoutId id="2147483664" r:id="rId15"/>
    <p:sldLayoutId id="2147483662" r:id="rId16"/>
    <p:sldLayoutId id="2147483669" r:id="rId17"/>
    <p:sldLayoutId id="214748365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Montserrat"/>
          <a:ea typeface="+mn-ea"/>
          <a:cs typeface="Montserra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Montserrat"/>
          <a:ea typeface="+mn-ea"/>
          <a:cs typeface="Montserra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Montserrat"/>
          <a:ea typeface="+mn-ea"/>
          <a:cs typeface="Montserra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Montserrat"/>
          <a:ea typeface="+mn-ea"/>
          <a:cs typeface="Montserra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Montserrat"/>
          <a:ea typeface="+mn-ea"/>
          <a:cs typeface="Montserra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images.google.ie/imgres?imgurl=http://www.bostoncure.org/images/logos/sunlife-logo.jpg&amp;imgrefurl=http://www.bostoncure.org/events/eventpages/20040522_hunt04.php&amp;h=71&amp;w=143&amp;sz=4&amp;tbnid=ZWyxC7zlvs0J:&amp;tbnh=43&amp;tbnw=87&amp;start=13&amp;prev=/images?q=sunlife+logo&amp;hl=en&amp;lr=&amp;sa=G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42.png"/><Relationship Id="rId39" Type="http://schemas.openxmlformats.org/officeDocument/2006/relationships/image" Target="../media/image48.jpeg"/><Relationship Id="rId21" Type="http://schemas.openxmlformats.org/officeDocument/2006/relationships/image" Target="../media/image38.jpeg"/><Relationship Id="rId34" Type="http://schemas.openxmlformats.org/officeDocument/2006/relationships/hyperlink" Target="http://images.google.ie/imgres?imgurl=http://www.sobreseguros.info/joomla/images/stories/news/aon+logo+latam.jpg&amp;imgrefurl=http://www.sobreseguros.info/joomla/index.php?option=com_content&amp;view=article&amp;id=493:portada-60&amp;usg=__BaGYmGPHIbj77jT4yB9VCG-StM0=&amp;h=301&amp;w=488&amp;sz=38&amp;hl=en&amp;start=2&amp;tbnid=qJYx6rV71Gj5bM:&amp;tbnh=80&amp;tbnw=130&amp;prev=/images?q=aon+logo&amp;gbv=2&amp;hl=en&amp;sa=G" TargetMode="External"/><Relationship Id="rId42" Type="http://schemas.openxmlformats.org/officeDocument/2006/relationships/hyperlink" Target="http://images.google.ie/imgres?imgurl=http://www.linklogi.com/images/EquiFaxLogo.jpg&amp;imgrefurl=http://www.linklogi.com/linkportal.aspx?PageId=209&amp;h=29&amp;w=127&amp;sz=3&amp;tbnid=1uhPR7rQIy4J:&amp;tbnh=19&amp;tbnw=83&amp;start=3&amp;prev=/images?q=equifaxlogo&amp;hl=en&amp;lr=" TargetMode="External"/><Relationship Id="rId47" Type="http://schemas.openxmlformats.org/officeDocument/2006/relationships/image" Target="../media/image54.jpeg"/><Relationship Id="rId50" Type="http://schemas.openxmlformats.org/officeDocument/2006/relationships/hyperlink" Target="http://images.google.ie/imgres?imgurl=http://cdn.theladders.net/static/images/opal_images/employer_logos/employers_unitedhealthgroup.gif&amp;imgrefurl=http://up.theladders.com/abouttheladdersemployers&amp;h=88&amp;w=179&amp;sz=5&amp;hl=en&amp;start=5&amp;tbnid=tRxFQ1oLcIPZ1M:&amp;tbnh=50&amp;tbnw=101&amp;prev=/images?q=unitedhealthgroup&amp;gbv=2&amp;svnum=10&amp;hl=en&amp;sa=G" TargetMode="External"/><Relationship Id="rId55" Type="http://schemas.openxmlformats.org/officeDocument/2006/relationships/image" Target="../media/image59.png"/><Relationship Id="rId7" Type="http://schemas.openxmlformats.org/officeDocument/2006/relationships/hyperlink" Target="http://www.unicreditgroup.eu/en/home.htm" TargetMode="External"/><Relationship Id="rId12" Type="http://schemas.openxmlformats.org/officeDocument/2006/relationships/image" Target="../media/image32.png"/><Relationship Id="rId17" Type="http://schemas.openxmlformats.org/officeDocument/2006/relationships/image" Target="../media/image35.jpeg"/><Relationship Id="rId25" Type="http://schemas.openxmlformats.org/officeDocument/2006/relationships/hyperlink" Target="http://www.ge.com/en/" TargetMode="External"/><Relationship Id="rId33" Type="http://schemas.openxmlformats.org/officeDocument/2006/relationships/image" Target="../media/image45.png"/><Relationship Id="rId38" Type="http://schemas.openxmlformats.org/officeDocument/2006/relationships/hyperlink" Target="http://images.google.ie/imgres?imgurl=http://bp2.blogger.com/_yKJ2TK-2xD0/Rq4hj-hzeQI/AAAAAAAAA-M/B9PgM65wD1s/s400/RBS+good+logo.jpg&amp;imgrefurl=http://principalsnose.blogspot.com/2007/07/rbs-teams-up-with-pga-of-america.html&amp;h=298&amp;w=400&amp;sz=16&amp;hl=en&amp;start=6&amp;um=1&amp;tbnid=u-JihBUbrTdgSM:&amp;tbnh=92&amp;tbnw=124&amp;prev=/images?q=rbs+logo&amp;um=1&amp;hl=en&amp;sa=N" TargetMode="External"/><Relationship Id="rId46" Type="http://schemas.openxmlformats.org/officeDocument/2006/relationships/image" Target="../media/image53.jpeg"/><Relationship Id="rId2" Type="http://schemas.openxmlformats.org/officeDocument/2006/relationships/slideLayout" Target="../slideLayouts/slideLayout3.xml"/><Relationship Id="rId16" Type="http://schemas.openxmlformats.org/officeDocument/2006/relationships/hyperlink" Target="http://images.google.ie/imgres?imgurl=http://www.thesquare.com/gen/img/com/logo/CI-CH81H5P25.gif&amp;imgrefurl=http://job.thesquare.com/cgi/com-view?C_ID=CH81H5P25&amp;TPL=/doc/job/com-v.html&amp;h=42&amp;w=161&amp;sz=1&amp;tbnid=RYUPkPr4uRMJ:&amp;tbnh=24&amp;tbnw=92&amp;start=17&amp;prev=/images?q=citco+logo&amp;hl=en&amp;lr=&amp;sa=G" TargetMode="External"/><Relationship Id="rId20" Type="http://schemas.openxmlformats.org/officeDocument/2006/relationships/hyperlink" Target="http://images.google.ie/imgres?imgurl=http://www.microsoft.com/india/casestudies/images/logo_cognizant.gif&amp;imgrefurl=http://www.microsoft.com/india/casestudies/cognizant.aspx&amp;h=78&amp;w=180&amp;sz=6&amp;tbnid=Ie2BRcIIyf8J:&amp;tbnh=41&amp;tbnw=95&amp;start=17&amp;prev=/images?q=cognizant+logo&amp;hl=en&amp;lr=" TargetMode="External"/><Relationship Id="rId29" Type="http://schemas.openxmlformats.org/officeDocument/2006/relationships/image" Target="../media/image44.jpeg"/><Relationship Id="rId41" Type="http://schemas.openxmlformats.org/officeDocument/2006/relationships/image" Target="../media/image49.jpeg"/><Relationship Id="rId54" Type="http://schemas.openxmlformats.org/officeDocument/2006/relationships/hyperlink" Target="http://www.barclaycard.com/templates/home.html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24" Type="http://schemas.openxmlformats.org/officeDocument/2006/relationships/image" Target="../media/image41.png"/><Relationship Id="rId32" Type="http://schemas.openxmlformats.org/officeDocument/2006/relationships/hyperlink" Target="http://www.imsi.com/ifs/portal/home" TargetMode="External"/><Relationship Id="rId37" Type="http://schemas.openxmlformats.org/officeDocument/2006/relationships/image" Target="../media/image47.jpeg"/><Relationship Id="rId40" Type="http://schemas.openxmlformats.org/officeDocument/2006/relationships/hyperlink" Target="http://images.google.ie/imgres?imgurl=http://pensions.nazarene.org/graphics/fidelitylogo--small.gif&amp;imgrefurl=http://pensions.nazarene.org/pb0041.html&amp;h=63&amp;w=255&amp;sz=3&amp;tbnid=U_Roz7HVq3IJ:&amp;tbnh=26&amp;tbnw=105&amp;start=16&amp;prev=/images?q=fidelity+investments+logo&amp;hl=en&amp;lr=" TargetMode="External"/><Relationship Id="rId45" Type="http://schemas.openxmlformats.org/officeDocument/2006/relationships/image" Target="../media/image52.png"/><Relationship Id="rId53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openxmlformats.org/officeDocument/2006/relationships/image" Target="../media/image40.jpeg"/><Relationship Id="rId28" Type="http://schemas.openxmlformats.org/officeDocument/2006/relationships/hyperlink" Target="http://images.google.ie/imgres?imgurl=http://ubezpieczenia.elfin.pl/img/generali_logo.gif&amp;imgrefurl=http://ubezpieczenia.elfin.pl/?id=ubezpieczenia/wiz/ubez//wiz/ubez/ushow.html&amp;towarzystwo=46&amp;id_rodzaju=2&amp;h=262&amp;w=221&amp;sz=6&amp;tbnid=Uc8duMl-E18J:&amp;tbnh=107&amp;tbnw=90&amp;start=1&amp;prev=/images?q=generali+logo&amp;hl=en&amp;lr=&amp;sa=N" TargetMode="External"/><Relationship Id="rId36" Type="http://schemas.openxmlformats.org/officeDocument/2006/relationships/hyperlink" Target="http://images.google.ie/imgres?imgurl=http://cob.sfsu.edu/fbc/graphic/image/NT.gif&amp;imgrefurl=http://cob.sfsu.edu/fbc/northern.php&amp;h=690&amp;w=3000&amp;sz=27&amp;hl=en&amp;start=1&amp;um=1&amp;tbnid=_-TOYMUHhuxxbM:&amp;tbnh=35&amp;tbnw=150&amp;prev=/images?q=northern+trust&amp;svnum=10&amp;um=1&amp;hl=en&amp;sa=N" TargetMode="External"/><Relationship Id="rId49" Type="http://schemas.openxmlformats.org/officeDocument/2006/relationships/image" Target="../media/image55.jpe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31" Type="http://schemas.openxmlformats.org/officeDocument/2006/relationships/image" Target="../media/image24.wmf"/><Relationship Id="rId44" Type="http://schemas.openxmlformats.org/officeDocument/2006/relationships/image" Target="../media/image51.png"/><Relationship Id="rId52" Type="http://schemas.openxmlformats.org/officeDocument/2006/relationships/image" Target="../media/image57.png"/><Relationship Id="rId4" Type="http://schemas.openxmlformats.org/officeDocument/2006/relationships/hyperlink" Target="http://www.unum.com/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3.jpeg"/><Relationship Id="rId22" Type="http://schemas.openxmlformats.org/officeDocument/2006/relationships/image" Target="../media/image39.png"/><Relationship Id="rId27" Type="http://schemas.openxmlformats.org/officeDocument/2006/relationships/image" Target="../media/image43.png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46.jpeg"/><Relationship Id="rId43" Type="http://schemas.openxmlformats.org/officeDocument/2006/relationships/image" Target="../media/image50.jpeg"/><Relationship Id="rId48" Type="http://schemas.openxmlformats.org/officeDocument/2006/relationships/hyperlink" Target="http://images.google.ie/imgres?imgurl=http://www.worldtravelcenter.com/eng/images/fp/small_co/assurant_logo.gif&amp;imgrefurl=http://www.worldtravelcenter.com/eng/index.cfm&amp;h=61&amp;w=160&amp;sz=2&amp;tbnid=1EyTcd_9jkQJ:&amp;tbnh=35&amp;tbnw=92&amp;start=9&amp;prev=/images?q=assurant+logo&amp;hl=en&amp;lr=&amp;sa=G" TargetMode="External"/><Relationship Id="rId56" Type="http://schemas.openxmlformats.org/officeDocument/2006/relationships/image" Target="../media/image60.png"/><Relationship Id="rId8" Type="http://schemas.openxmlformats.org/officeDocument/2006/relationships/image" Target="../media/image28.png"/><Relationship Id="rId51" Type="http://schemas.openxmlformats.org/officeDocument/2006/relationships/image" Target="../media/image56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on.ie/" TargetMode="External"/><Relationship Id="rId7" Type="http://schemas.openxmlformats.org/officeDocument/2006/relationships/image" Target="../media/image6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mailto:info@dcon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cky_G/Desktop/DCON_Brand_Toolkit/IMAGE%20LIBRARY/GettyImages-482788783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Doing </a:t>
            </a:r>
            <a:r>
              <a:rPr lang="en-I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In Ireland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295398"/>
            <a:ext cx="8636000" cy="163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>
              <a:defRPr/>
            </a:pPr>
            <a:endPara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409701"/>
            <a:ext cx="8788644" cy="86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FFFFFF"/>
                </a:solidFill>
                <a:latin typeface="Montserrat Light"/>
                <a:ea typeface="+mn-ea"/>
                <a:cs typeface="Montserra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ontserrat Light"/>
                <a:ea typeface="+mn-ea"/>
                <a:cs typeface="Montserra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FFFFFF"/>
                </a:solidFill>
                <a:latin typeface="Montserrat Light"/>
                <a:ea typeface="+mn-ea"/>
                <a:cs typeface="Montserrat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ontserrat Light"/>
                <a:ea typeface="+mn-ea"/>
                <a:cs typeface="Montserra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Montserrat Light"/>
                <a:ea typeface="+mn-ea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I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Duignan Carthy O’Neill  2017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83" y="2709097"/>
            <a:ext cx="2764767" cy="22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5" y="3212122"/>
            <a:ext cx="856932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6810375" cy="492125"/>
          </a:xfrm>
        </p:spPr>
        <p:txBody>
          <a:bodyPr/>
          <a:lstStyle/>
          <a:p>
            <a:pPr>
              <a:defRPr/>
            </a:pPr>
            <a:r>
              <a:rPr lang="en-IE" sz="26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In Ireland </a:t>
            </a:r>
            <a:br>
              <a:rPr lang="en-IE" sz="26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26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I.T. Companies</a:t>
            </a:r>
            <a:endParaRPr lang="en-IE" sz="2600" b="1" kern="0" dirty="0">
              <a:solidFill>
                <a:srgbClr val="7D1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01753"/>
              </p:ext>
            </p:extLst>
          </p:nvPr>
        </p:nvGraphicFramePr>
        <p:xfrm>
          <a:off x="457200" y="1125415"/>
          <a:ext cx="8238134" cy="500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resentation" r:id="rId3" imgW="981475" imgH="734571" progId="PowerPoint.Show.8">
                  <p:embed/>
                </p:oleObj>
              </mc:Choice>
              <mc:Fallback>
                <p:oleObj name="Presentation" r:id="rId3" imgW="981475" imgH="734571" progId="PowerPoint.Show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25415"/>
                        <a:ext cx="8238134" cy="5005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6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7995" y="3212122"/>
            <a:ext cx="880140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6810375" cy="492125"/>
          </a:xfrm>
        </p:spPr>
        <p:txBody>
          <a:bodyPr/>
          <a:lstStyle/>
          <a:p>
            <a:pPr>
              <a:defRPr/>
            </a:pP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In Ireland </a:t>
            </a:r>
            <a:b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Services Companies</a:t>
            </a:r>
          </a:p>
        </p:txBody>
      </p:sp>
      <p:pic>
        <p:nvPicPr>
          <p:cNvPr id="5" name="Picture 12" descr="Go to Merrill Lynch Home for financial planning and advice, mutual funds and investment bankin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36" y="3905350"/>
            <a:ext cx="1211262" cy="417513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Unum">
            <a:hlinkClick r:id="rId4" tooltip="http://www.unum.com/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45" y="5338385"/>
            <a:ext cx="692150" cy="341313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CitiLogo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2" y="4606548"/>
            <a:ext cx="806450" cy="476250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Unicredit Group">
            <a:hlinkClick r:id="rId7" tooltip="UniCredit Grou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20" y="5365373"/>
            <a:ext cx="1279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 descr="banque_acco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07" y="4668460"/>
            <a:ext cx="6397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Legal&amp;General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57" y="3949323"/>
            <a:ext cx="479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Aegon Scottish Equitable Intl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95" y="5365373"/>
            <a:ext cx="10382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HSBC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32" y="4751010"/>
            <a:ext cx="10398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1" descr="sunlife-logo">
            <a:hlinkClick r:id="rId13"/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20" y="3905350"/>
            <a:ext cx="927100" cy="465137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3" descr="DeCare Dent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20" y="4412873"/>
            <a:ext cx="14398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I-CH81H5P25">
            <a:hlinkClick r:id="rId16"/>
          </p:cNvPr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" y="5419348"/>
            <a:ext cx="979487" cy="260350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etna_logo_tag"/>
          <p:cNvPicPr preferRelativeResize="0"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" y="3933448"/>
            <a:ext cx="850900" cy="442912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" y="3223835"/>
            <a:ext cx="1143000" cy="469900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4" descr="logo_cognizant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20" y="4722435"/>
            <a:ext cx="881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409265" y="1675719"/>
            <a:ext cx="8586787" cy="1897062"/>
            <a:chOff x="172" y="1028"/>
            <a:chExt cx="4868" cy="1075"/>
          </a:xfrm>
        </p:grpSpPr>
        <p:pic>
          <p:nvPicPr>
            <p:cNvPr id="22" name="Picture 28" descr="logo"/>
            <p:cNvPicPr preferRelativeResize="0"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375"/>
              <a:ext cx="277" cy="465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0" descr="zurich"/>
            <p:cNvPicPr preferRelativeResize="0"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" y="1028"/>
              <a:ext cx="344" cy="228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8" descr="Vesta logo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" y="1854"/>
              <a:ext cx="45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2" descr="GE Logo">
              <a:hlinkClick r:id="rId25"/>
            </p:cNvPr>
            <p:cNvPicPr preferRelativeResize="0"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1539"/>
              <a:ext cx="201" cy="205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/>
            <p:cNvPicPr preferRelativeResize="0"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1502"/>
              <a:ext cx="484" cy="230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155"/>
            <p:cNvGrpSpPr>
              <a:grpSpLocks/>
            </p:cNvGrpSpPr>
            <p:nvPr/>
          </p:nvGrpSpPr>
          <p:grpSpPr bwMode="auto">
            <a:xfrm>
              <a:off x="172" y="1045"/>
              <a:ext cx="4626" cy="757"/>
              <a:chOff x="172" y="1087"/>
              <a:chExt cx="4626" cy="757"/>
            </a:xfrm>
          </p:grpSpPr>
          <p:pic>
            <p:nvPicPr>
              <p:cNvPr id="29" name="Picture 6" descr="generali_logo">
                <a:hlinkClick r:id="rId28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1435"/>
                <a:ext cx="283" cy="409"/>
              </a:xfrm>
              <a:prstGeom prst="rect">
                <a:avLst/>
              </a:prstGeom>
              <a:solidFill>
                <a:srgbClr val="669900">
                  <a:alpha val="1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0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56103"/>
                  </p:ext>
                </p:extLst>
              </p:nvPr>
            </p:nvGraphicFramePr>
            <p:xfrm>
              <a:off x="4435" y="1332"/>
              <a:ext cx="36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" name="Picture" r:id="rId30" imgW="2092452" imgH="934212" progId="Word.Picture.8">
                      <p:embed/>
                    </p:oleObj>
                  </mc:Choice>
                  <mc:Fallback>
                    <p:oleObj name="Picture" r:id="rId30" imgW="2092452" imgH="934212" progId="Word.Pictur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5" y="1332"/>
                            <a:ext cx="363" cy="235"/>
                          </a:xfrm>
                          <a:prstGeom prst="rect">
                            <a:avLst/>
                          </a:prstGeom>
                          <a:solidFill>
                            <a:srgbClr val="669900">
                              <a:alpha val="1803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" name="Picture 15" descr="banner-ifs-logo">
                <a:hlinkClick r:id="rId32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1" y="1087"/>
                <a:ext cx="443" cy="251"/>
              </a:xfrm>
              <a:prstGeom prst="rect">
                <a:avLst/>
              </a:prstGeom>
              <a:solidFill>
                <a:srgbClr val="669900">
                  <a:alpha val="1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9" descr="aon%2Blogo%2Blatam">
                <a:hlinkClick r:id="rId34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" y="1093"/>
                <a:ext cx="381" cy="239"/>
              </a:xfrm>
              <a:prstGeom prst="rect">
                <a:avLst/>
              </a:prstGeom>
              <a:solidFill>
                <a:srgbClr val="669900">
                  <a:alpha val="1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8" descr="NT">
                <a:hlinkClick r:id="rId36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" y="1205"/>
                <a:ext cx="756" cy="179"/>
              </a:xfrm>
              <a:prstGeom prst="rect">
                <a:avLst/>
              </a:prstGeom>
              <a:solidFill>
                <a:srgbClr val="669900">
                  <a:alpha val="1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95" descr="RBS%2Bgood%2Blogo">
                <a:hlinkClick r:id="rId38"/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" y="1175"/>
                <a:ext cx="380" cy="238"/>
              </a:xfrm>
              <a:prstGeom prst="rect">
                <a:avLst/>
              </a:prstGeom>
              <a:solidFill>
                <a:srgbClr val="669900">
                  <a:alpha val="1803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Picture 108" descr="fidelitylogo--small">
              <a:hlinkClick r:id="rId40"/>
            </p:cNvPr>
            <p:cNvPicPr preferRelativeResize="0"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" y="1760"/>
              <a:ext cx="635" cy="160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109" descr="EquiFaxLogo">
            <a:hlinkClick r:id="rId42"/>
          </p:cNvPr>
          <p:cNvPicPr preferRelativeResize="0"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45" y="4060448"/>
            <a:ext cx="884237" cy="206375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1" descr="deutschebank logo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82" y="5325685"/>
            <a:ext cx="12811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2" descr="elavon_logo_header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20" y="5384423"/>
            <a:ext cx="8016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3" descr="Footer image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67" y="2577380"/>
            <a:ext cx="19986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4" descr="HSBC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7" y="4768473"/>
            <a:ext cx="10398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7" descr="axa-logo"/>
          <p:cNvPicPr preferRelativeResize="0"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86" y="3504240"/>
            <a:ext cx="425450" cy="433387"/>
          </a:xfrm>
          <a:prstGeom prst="rect">
            <a:avLst/>
          </a:prstGeom>
          <a:solidFill>
            <a:srgbClr val="6699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154"/>
          <p:cNvGrpSpPr>
            <a:grpSpLocks/>
          </p:cNvGrpSpPr>
          <p:nvPr/>
        </p:nvGrpSpPr>
        <p:grpSpPr bwMode="auto">
          <a:xfrm>
            <a:off x="367995" y="1012448"/>
            <a:ext cx="8494712" cy="706437"/>
            <a:chOff x="0" y="771"/>
            <a:chExt cx="4816" cy="400"/>
          </a:xfrm>
        </p:grpSpPr>
        <p:pic>
          <p:nvPicPr>
            <p:cNvPr id="42" name="Picture 145" descr="assurant_logo">
              <a:hlinkClick r:id="rId48"/>
            </p:cNvPr>
            <p:cNvPicPr preferRelativeResize="0"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857"/>
              <a:ext cx="556" cy="215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46" descr="employers_unitedhealthgroup">
              <a:hlinkClick r:id="rId50"/>
            </p:cNvPr>
            <p:cNvPicPr preferRelativeResize="0"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2"/>
              <a:ext cx="509" cy="256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47"/>
            <p:cNvPicPr preferRelativeResize="0"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851"/>
              <a:ext cx="807" cy="190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48" descr="pnc-gis-logo"/>
            <p:cNvPicPr preferRelativeResize="0"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880"/>
              <a:ext cx="495" cy="168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49" descr="Barclaycard Business">
              <a:hlinkClick r:id="rId54"/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" y="775"/>
              <a:ext cx="60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50" descr="fortis_logo2"/>
            <p:cNvPicPr preferRelativeResize="0"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771"/>
              <a:ext cx="314" cy="328"/>
            </a:xfrm>
            <a:prstGeom prst="rect">
              <a:avLst/>
            </a:prstGeom>
            <a:solidFill>
              <a:srgbClr val="669900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7995" y="3212122"/>
            <a:ext cx="880140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7995" y="988036"/>
            <a:ext cx="9048750" cy="138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3C3C3B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>
              <a:defRPr/>
            </a:pP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Duignan Carthy </a:t>
            </a:r>
            <a:r>
              <a:rPr lang="en-IE" sz="26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O’Neill </a:t>
            </a: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Chartered </a:t>
            </a:r>
            <a:r>
              <a:rPr lang="en-IE" sz="26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Accountants</a:t>
            </a: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Dublin, Ireland</a:t>
            </a:r>
            <a:endParaRPr lang="en-US" sz="2600" b="1" kern="0" dirty="0">
              <a:solidFill>
                <a:srgbClr val="7D1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7995" y="2373924"/>
            <a:ext cx="8161338" cy="396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20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698493" algn="l"/>
                <a:tab pos="2793972" algn="r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Established over 50 years</a:t>
            </a:r>
          </a:p>
          <a:p>
            <a:pPr algn="just">
              <a:lnSpc>
                <a:spcPct val="110000"/>
              </a:lnSpc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696913" algn="l"/>
                <a:tab pos="2782888" algn="r"/>
                <a:tab pos="3051175" algn="l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Services Include: 		- </a:t>
            </a: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Audit &amp; Accounting</a:t>
            </a:r>
          </a:p>
          <a:p>
            <a:pPr marL="2743200" lvl="6" indent="0" algn="just">
              <a:lnSpc>
                <a:spcPct val="110000"/>
              </a:lnSpc>
              <a:buClr>
                <a:srgbClr val="7030A0"/>
              </a:buClr>
              <a:buNone/>
              <a:tabLst>
                <a:tab pos="696913" algn="l"/>
                <a:tab pos="2782888" algn="r"/>
                <a:tab pos="3051175" algn="l"/>
              </a:tabLst>
              <a:defRPr/>
            </a:pP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		-	Tax &amp; International Structures</a:t>
            </a:r>
            <a:endParaRPr lang="en-IE" sz="1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marL="0" indent="0" algn="just">
              <a:lnSpc>
                <a:spcPct val="110000"/>
              </a:lnSpc>
              <a:buClr>
                <a:srgbClr val="7030A0"/>
              </a:buClr>
              <a:buFont typeface="Arial" pitchFamily="34" charset="0"/>
              <a:buNone/>
              <a:tabLst>
                <a:tab pos="696913" algn="l"/>
                <a:tab pos="2782888" algn="r"/>
                <a:tab pos="3051175" algn="l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			- </a:t>
            </a: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Corporate Finance</a:t>
            </a:r>
            <a:endParaRPr lang="en-IE" sz="1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marL="0" indent="0" algn="just">
              <a:lnSpc>
                <a:spcPct val="110000"/>
              </a:lnSpc>
              <a:buClr>
                <a:srgbClr val="7030A0"/>
              </a:buClr>
              <a:buFont typeface="Arial" pitchFamily="34" charset="0"/>
              <a:buNone/>
              <a:tabLst>
                <a:tab pos="696913" algn="l"/>
                <a:tab pos="2792413" algn="r"/>
                <a:tab pos="3051175" algn="l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			- </a:t>
            </a: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Foreign Direct Investment</a:t>
            </a:r>
          </a:p>
          <a:p>
            <a:pPr marL="0" indent="0" algn="just">
              <a:lnSpc>
                <a:spcPct val="110000"/>
              </a:lnSpc>
              <a:spcAft>
                <a:spcPts val="2000"/>
              </a:spcAft>
              <a:buClr>
                <a:srgbClr val="7030A0"/>
              </a:buClr>
              <a:buFont typeface="Arial" pitchFamily="34" charset="0"/>
              <a:buNone/>
              <a:tabLst>
                <a:tab pos="696913" algn="l"/>
                <a:tab pos="2792413" algn="r"/>
                <a:tab pos="3051175" algn="l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			</a:t>
            </a: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-	Liquidations </a:t>
            </a:r>
          </a:p>
          <a:p>
            <a:pPr algn="just">
              <a:lnSpc>
                <a:spcPct val="80000"/>
              </a:lnSpc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696913" algn="l"/>
                <a:tab pos="2778125" algn="r"/>
                <a:tab pos="3051175" algn="l"/>
              </a:tabLst>
              <a:defRPr/>
            </a:pP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Partners		- Extensive Experience  in Domestic and</a:t>
            </a:r>
          </a:p>
          <a:p>
            <a:pPr marL="177800" indent="-177800" algn="just">
              <a:spcAft>
                <a:spcPts val="2000"/>
              </a:spcAft>
              <a:buClr>
                <a:srgbClr val="7030A0"/>
              </a:buClr>
              <a:buFont typeface="Arial" pitchFamily="34" charset="0"/>
              <a:buNone/>
              <a:tabLst>
                <a:tab pos="696913" algn="l"/>
                <a:tab pos="3232150" algn="l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			International Assignments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698493" algn="l"/>
                <a:tab pos="2793972" algn="r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PCAOB</a:t>
            </a:r>
            <a:r>
              <a:rPr lang="en-IE" sz="1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Registered to undertake audits in Ireland and</a:t>
            </a:r>
          </a:p>
          <a:p>
            <a:pPr>
              <a:buClr>
                <a:srgbClr val="7030A0"/>
              </a:buClr>
              <a:buFont typeface="Arial" pitchFamily="34" charset="0"/>
              <a:buNone/>
              <a:tabLst>
                <a:tab pos="698493" algn="l"/>
                <a:tab pos="2793972" algn="r"/>
              </a:tabLst>
              <a:defRPr/>
            </a:pPr>
            <a:r>
              <a:rPr lang="en-I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	U.K. of US Public Company </a:t>
            </a:r>
            <a:r>
              <a:rPr lang="en-I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Subsidiaries</a:t>
            </a:r>
            <a:r>
              <a:rPr lang="en-IE" sz="1600" b="1" dirty="0" smtClean="0">
                <a:latin typeface="+mj-lt"/>
              </a:rPr>
              <a:t>                                </a:t>
            </a:r>
            <a:endParaRPr lang="en-I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6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7995" y="3212122"/>
            <a:ext cx="880140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3946"/>
            <a:ext cx="9048750" cy="138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3C3C3B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algn="ctr">
              <a:defRPr/>
            </a:pPr>
            <a:r>
              <a:rPr lang="en-IE" sz="40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IE" sz="4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</a:t>
            </a:r>
            <a:endParaRPr lang="en-US" sz="4000" b="1" kern="0" dirty="0">
              <a:solidFill>
                <a:srgbClr val="7D1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2026786"/>
            <a:ext cx="8518769" cy="4511675"/>
          </a:xfrm>
        </p:spPr>
        <p:txBody>
          <a:bodyPr rtlCol="0">
            <a:normAutofit/>
          </a:bodyPr>
          <a:lstStyle/>
          <a:p>
            <a:pPr marL="380992" indent="-380992" defTabSz="1015980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IE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Duignan Carthy O’Neill		</a:t>
            </a:r>
          </a:p>
          <a:p>
            <a:pPr marL="380992" indent="-380992" defTabSz="1015980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IE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Chartered </a:t>
            </a:r>
            <a:r>
              <a:rPr lang="en-IE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Accountants</a:t>
            </a:r>
          </a:p>
          <a:p>
            <a:pPr marL="380992" indent="-380992" defTabSz="1015980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IE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84 Northumberland Road</a:t>
            </a:r>
          </a:p>
          <a:p>
            <a:pPr marL="380992" indent="-380992" defTabSz="1015980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IE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Dublin 4</a:t>
            </a:r>
          </a:p>
          <a:p>
            <a:pPr marL="380992" indent="-380992" defTabSz="1015980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IE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Ireland</a:t>
            </a:r>
          </a:p>
          <a:p>
            <a:pPr marL="380992" indent="-380992" defTabSz="1015980" eaLnBrk="1" fontAlgn="auto" hangingPunct="1">
              <a:spcAft>
                <a:spcPts val="0"/>
              </a:spcAft>
              <a:buFont typeface="Times" pitchFamily="18" charset="0"/>
              <a:buNone/>
              <a:defRPr/>
            </a:pPr>
            <a:endParaRPr lang="en-IE" sz="1600" b="1" dirty="0" smtClean="0">
              <a:latin typeface="+mj-lt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" y="5292968"/>
            <a:ext cx="1295400" cy="85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692" y="5373180"/>
            <a:ext cx="5764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80">
              <a:tabLst>
                <a:tab pos="1614488" algn="l"/>
              </a:tabLst>
              <a:defRPr/>
            </a:pPr>
            <a:r>
              <a:rPr lang="en-GB" b="1" dirty="0">
                <a:solidFill>
                  <a:srgbClr val="474746"/>
                </a:solidFill>
                <a:cs typeface="Times" pitchFamily="18" charset="0"/>
              </a:rPr>
              <a:t>Member of AGN International Ltd</a:t>
            </a:r>
            <a:endParaRPr lang="en-IE" b="1" dirty="0">
              <a:solidFill>
                <a:srgbClr val="474746"/>
              </a:solidFill>
              <a:cs typeface="Times" pitchFamily="18" charset="0"/>
            </a:endParaRPr>
          </a:p>
          <a:p>
            <a:pPr defTabSz="1015980">
              <a:tabLst>
                <a:tab pos="1614488" algn="l"/>
              </a:tabLst>
              <a:defRPr/>
            </a:pPr>
            <a:r>
              <a:rPr lang="en-GB" b="1" dirty="0">
                <a:solidFill>
                  <a:srgbClr val="474746"/>
                </a:solidFill>
                <a:cs typeface="Times" pitchFamily="18" charset="0"/>
              </a:rPr>
              <a:t>A worldwide association of separate and </a:t>
            </a:r>
            <a:endParaRPr lang="en-GB" b="1" dirty="0" smtClean="0">
              <a:solidFill>
                <a:srgbClr val="474746"/>
              </a:solidFill>
              <a:cs typeface="Times" pitchFamily="18" charset="0"/>
            </a:endParaRPr>
          </a:p>
          <a:p>
            <a:pPr defTabSz="1015980">
              <a:tabLst>
                <a:tab pos="1614488" algn="l"/>
              </a:tabLst>
              <a:defRPr/>
            </a:pPr>
            <a:r>
              <a:rPr lang="en-GB" b="1" dirty="0" smtClean="0">
                <a:solidFill>
                  <a:srgbClr val="474746"/>
                </a:solidFill>
                <a:cs typeface="Times" pitchFamily="18" charset="0"/>
              </a:rPr>
              <a:t>independent accounting </a:t>
            </a:r>
            <a:r>
              <a:rPr lang="en-GB" b="1" dirty="0">
                <a:solidFill>
                  <a:srgbClr val="474746"/>
                </a:solidFill>
                <a:cs typeface="Times" pitchFamily="18" charset="0"/>
              </a:rPr>
              <a:t>and consulting firms</a:t>
            </a:r>
            <a:endParaRPr lang="en-IE" b="1" dirty="0">
              <a:solidFill>
                <a:srgbClr val="474746"/>
              </a:solidFill>
              <a:cs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0781" y="2038214"/>
            <a:ext cx="3277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ontserrat" panose="02000505000000020004" pitchFamily="2" charset="0"/>
                <a:hlinkClick r:id="rId3"/>
              </a:rPr>
              <a:t>www.DCON.ie</a:t>
            </a:r>
            <a:endParaRPr lang="en-US" sz="2000" dirty="0" smtClean="0">
              <a:latin typeface="Montserrat" panose="02000505000000020004" pitchFamily="2" charset="0"/>
            </a:endParaRPr>
          </a:p>
          <a:p>
            <a:endParaRPr lang="en-US" sz="2000" dirty="0" smtClean="0">
              <a:latin typeface="Montserrat" panose="02000505000000020004" pitchFamily="2" charset="0"/>
            </a:endParaRPr>
          </a:p>
          <a:p>
            <a:r>
              <a:rPr lang="en-US" sz="2000" dirty="0" smtClean="0">
                <a:latin typeface="Montserrat" panose="02000505000000020004" pitchFamily="2" charset="0"/>
                <a:hlinkClick r:id="rId4"/>
              </a:rPr>
              <a:t>info@dcon.ie</a:t>
            </a:r>
            <a:endParaRPr lang="en-US" sz="2000" dirty="0" smtClean="0">
              <a:latin typeface="Montserrat" panose="02000505000000020004" pitchFamily="2" charset="0"/>
            </a:endParaRPr>
          </a:p>
          <a:p>
            <a:endParaRPr lang="en-US" sz="2000" dirty="0" smtClean="0">
              <a:latin typeface="Montserrat" panose="02000505000000020004" pitchFamily="2" charset="0"/>
            </a:endParaRPr>
          </a:p>
          <a:p>
            <a:r>
              <a:rPr lang="en-US" sz="2000" dirty="0" smtClean="0">
                <a:latin typeface="Montserrat" panose="02000505000000020004" pitchFamily="2" charset="0"/>
              </a:rPr>
              <a:t>+353 (1) 668 2404</a:t>
            </a:r>
            <a:endParaRPr lang="en-IE" sz="2000" dirty="0">
              <a:latin typeface="Montserrat" panose="02000505000000020004" pitchFamily="2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92" y="2684636"/>
            <a:ext cx="375773" cy="3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70" y="2038214"/>
            <a:ext cx="440911" cy="4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92" y="3264053"/>
            <a:ext cx="363814" cy="36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Entities </a:t>
            </a:r>
            <a:endParaRPr lang="en-US" dirty="0">
              <a:solidFill>
                <a:srgbClr val="7D156A"/>
              </a:solidFill>
            </a:endParaRPr>
          </a:p>
        </p:txBody>
      </p:sp>
      <p:pic>
        <p:nvPicPr>
          <p:cNvPr id="4" name="GettyImages-482788783.jpg" descr="/Users/Rocky_G/Desktop/DCON_Brand_Toolkit/IMAGE LIBRARY/GettyImages-482788783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44" y="1732171"/>
            <a:ext cx="2587258" cy="172346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454025" y="1481159"/>
            <a:ext cx="8229600" cy="4320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79397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0196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80996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31795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I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Partnership &amp; Sole Trader</a:t>
            </a:r>
          </a:p>
          <a:p>
            <a:pPr marL="508000" lvl="1" indent="0" algn="just" eaLnBrk="1" hangingPunct="1">
              <a:spcAft>
                <a:spcPts val="1200"/>
              </a:spcAft>
              <a:buNone/>
              <a:tabLst>
                <a:tab pos="3405188" algn="l"/>
              </a:tabLst>
              <a:defRPr/>
            </a:pPr>
            <a:r>
              <a:rPr lang="en-IE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Liable to Income Tax (20% – 40%)</a:t>
            </a:r>
          </a:p>
          <a:p>
            <a:pPr marL="0" indent="0" algn="just" eaLnBrk="1" hangingPunct="1">
              <a:buNone/>
              <a:defRPr/>
            </a:pPr>
            <a:r>
              <a:rPr lang="en-I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Limited Liability Company</a:t>
            </a:r>
          </a:p>
          <a:p>
            <a:pPr marL="508000" lvl="1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E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Liable to Corporation Tax (12.5%)</a:t>
            </a:r>
          </a:p>
          <a:p>
            <a:pPr marL="508000" lvl="1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1" dirty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Knowledge Development Box (6.25</a:t>
            </a:r>
            <a:r>
              <a:rPr lang="en-US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%)</a:t>
            </a:r>
          </a:p>
          <a:p>
            <a:pPr marL="0" indent="0" algn="just" eaLnBrk="1" hangingPunct="1">
              <a:lnSpc>
                <a:spcPct val="170000"/>
              </a:lnSpc>
              <a:buNone/>
              <a:defRPr/>
            </a:pPr>
            <a:r>
              <a:rPr lang="en-I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Company Limited by Guarantee</a:t>
            </a:r>
          </a:p>
          <a:p>
            <a:pPr marL="508000" lvl="1" indent="0" algn="just" eaLnBrk="1" hangingPunct="1">
              <a:spcAft>
                <a:spcPts val="1200"/>
              </a:spcAft>
              <a:buNone/>
              <a:defRPr/>
            </a:pPr>
            <a:r>
              <a:rPr lang="en-IE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Liable to Corporation Tax (12.5%)</a:t>
            </a:r>
          </a:p>
          <a:p>
            <a:pPr marL="0" indent="0" algn="just" eaLnBrk="1" hangingPunct="1">
              <a:buNone/>
              <a:defRPr/>
            </a:pPr>
            <a:r>
              <a:rPr lang="en-I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Co – Operative</a:t>
            </a:r>
          </a:p>
          <a:p>
            <a:pPr marL="508000" lvl="1" indent="0" algn="just" eaLnBrk="1" hangingPunct="1">
              <a:spcAft>
                <a:spcPts val="1200"/>
              </a:spcAft>
              <a:buNone/>
              <a:defRPr/>
            </a:pPr>
            <a:r>
              <a:rPr lang="en-IE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Liable to Corporation Tax (12.5%)</a:t>
            </a:r>
          </a:p>
          <a:p>
            <a:pPr marL="0" indent="0" algn="just" eaLnBrk="1" hangingPunct="1">
              <a:buNone/>
              <a:defRPr/>
            </a:pPr>
            <a:r>
              <a:rPr lang="en-I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Investment Fund</a:t>
            </a:r>
          </a:p>
          <a:p>
            <a:pPr marL="508000" lvl="1" indent="0" algn="just" eaLnBrk="1" hangingPunct="1">
              <a:buNone/>
              <a:defRPr/>
            </a:pPr>
            <a:r>
              <a:rPr lang="en-IE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Collective Investment Fund Exempt from Tax</a:t>
            </a:r>
          </a:p>
          <a:p>
            <a:pPr marL="508000" lvl="1" indent="0" algn="just" eaLnBrk="1" hangingPunct="1">
              <a:buNone/>
              <a:defRPr/>
            </a:pPr>
            <a:r>
              <a:rPr lang="en-IE" sz="2200" b="1" dirty="0" smtClean="0">
                <a:solidFill>
                  <a:srgbClr val="7D156A"/>
                </a:solidFill>
                <a:latin typeface="Montserrat" panose="02000505000000020004" pitchFamily="2" charset="0"/>
                <a:cs typeface="Times" pitchFamily="18" charset="0"/>
              </a:rPr>
              <a:t>Fund Managers/Service Providers Liable to Corporation Tax (12.5%)</a:t>
            </a:r>
          </a:p>
          <a:p>
            <a:pPr marL="508000" lvl="1" indent="0" algn="just" eaLnBrk="1" hangingPunct="1">
              <a:buFontTx/>
              <a:buNone/>
              <a:defRPr/>
            </a:pPr>
            <a:endParaRPr lang="en-IE" sz="2400" b="1" dirty="0" smtClean="0">
              <a:solidFill>
                <a:srgbClr val="7D156A"/>
              </a:solidFill>
              <a:latin typeface="Montserrat" panose="02000505000000020004" pitchFamily="2" charset="0"/>
              <a:cs typeface="Times" pitchFamily="18" charset="0"/>
            </a:endParaRPr>
          </a:p>
          <a:p>
            <a:pPr eaLnBrk="1" hangingPunct="1">
              <a:defRPr/>
            </a:pPr>
            <a:endParaRPr lang="en-IE" sz="2400" b="1" dirty="0" smtClean="0">
              <a:solidFill>
                <a:srgbClr val="7D156A"/>
              </a:solidFill>
              <a:latin typeface="Montserrat" panose="02000505000000020004" pitchFamily="2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28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Administration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79397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0196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80996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31795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508000" lvl="1" indent="0" algn="just" eaLnBrk="1" hangingPunct="1">
              <a:buFontTx/>
              <a:buNone/>
              <a:defRPr/>
            </a:pP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  <a:cs typeface="Times" pitchFamily="18" charset="0"/>
            </a:endParaRPr>
          </a:p>
          <a:p>
            <a:pPr eaLnBrk="1" hangingPunct="1">
              <a:defRPr/>
            </a:pPr>
            <a:endParaRPr lang="en-IE" sz="2400" b="1" dirty="0" smtClean="0">
              <a:solidFill>
                <a:srgbClr val="7D156A"/>
              </a:solidFill>
              <a:latin typeface="Montserrat" panose="02000505000000020004" pitchFamily="2" charset="0"/>
              <a:cs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6" y="1209763"/>
            <a:ext cx="668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E" sz="24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Audit &amp; Accounting </a:t>
            </a:r>
            <a:r>
              <a:rPr lang="en-IE" sz="24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Requirements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3386" y="1899138"/>
            <a:ext cx="7561383" cy="4153033"/>
          </a:xfrm>
          <a:prstGeom prst="rect">
            <a:avLst/>
          </a:prstGeom>
        </p:spPr>
        <p:txBody>
          <a:bodyPr/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79397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0196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80996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31795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Aft>
                <a:spcPts val="600"/>
              </a:spcAft>
              <a:buFontTx/>
              <a:buNone/>
              <a:defRPr/>
            </a:pPr>
            <a: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Audit Exemption For Companies:</a:t>
            </a:r>
          </a:p>
          <a:p>
            <a:pPr marL="0" indent="0" algn="just" eaLnBrk="1" hangingPunct="1">
              <a:spcAft>
                <a:spcPts val="600"/>
              </a:spcAft>
              <a:buNone/>
              <a:defRPr/>
            </a:pP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Turnover		&lt;    €8.8 Million</a:t>
            </a:r>
          </a:p>
          <a:p>
            <a:pPr marL="0" indent="0" algn="just" eaLnBrk="1" hangingPunct="1">
              <a:spcAft>
                <a:spcPts val="600"/>
              </a:spcAft>
              <a:buNone/>
              <a:defRPr/>
            </a:pP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Employees	</a:t>
            </a:r>
            <a:r>
              <a:rPr lang="en-IE" sz="20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&lt;    </a:t>
            </a: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50</a:t>
            </a:r>
          </a:p>
          <a:p>
            <a:pPr marL="0" indent="0" algn="just" eaLnBrk="1" hangingPunct="1">
              <a:spcAft>
                <a:spcPts val="2400"/>
              </a:spcAft>
              <a:buNone/>
              <a:defRPr/>
            </a:pP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Gross Assets	&lt;    €4.4 Million</a:t>
            </a:r>
          </a:p>
          <a:p>
            <a:pPr marL="0" indent="0" algn="just" eaLnBrk="1" hangingPunct="1">
              <a:spcAft>
                <a:spcPts val="600"/>
              </a:spcAft>
              <a:buFontTx/>
              <a:buNone/>
              <a:defRPr/>
            </a:pPr>
            <a: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Times" pitchFamily="18" charset="0"/>
              </a:rPr>
              <a:t>Accounting Requirements:</a:t>
            </a:r>
          </a:p>
          <a:p>
            <a:pPr marL="0" indent="0" algn="just" eaLnBrk="1" hangingPunct="1">
              <a:spcAft>
                <a:spcPts val="600"/>
              </a:spcAft>
              <a:buNone/>
              <a:tabLst>
                <a:tab pos="2774950" algn="l"/>
              </a:tabLst>
              <a:defRPr/>
            </a:pP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Listed Entities	–  IFRS as adopted by E.U.</a:t>
            </a:r>
          </a:p>
          <a:p>
            <a:pPr marL="0" indent="0" algn="just" eaLnBrk="1" hangingPunct="1">
              <a:spcAft>
                <a:spcPts val="600"/>
              </a:spcAft>
              <a:buNone/>
              <a:tabLst>
                <a:tab pos="2774950" algn="l"/>
              </a:tabLst>
              <a:defRPr/>
            </a:pP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Private Entities	–  Local  GAAP or IFRS</a:t>
            </a:r>
          </a:p>
          <a:p>
            <a:pPr marL="95250" indent="2679700" eaLnBrk="1" hangingPunct="1">
              <a:spcAft>
                <a:spcPts val="600"/>
              </a:spcAft>
              <a:buFontTx/>
              <a:buNone/>
              <a:defRPr/>
            </a:pPr>
            <a:r>
              <a:rPr lang="en-IE" sz="20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–  US GAAP (Conditions Apply)</a:t>
            </a:r>
          </a:p>
          <a:p>
            <a:pPr eaLnBrk="1" hangingPunct="1">
              <a:spcAft>
                <a:spcPts val="600"/>
              </a:spcAft>
              <a:defRPr/>
            </a:pPr>
            <a:endParaRPr lang="en-IE" sz="1800" b="1" dirty="0" smtClean="0">
              <a:latin typeface="+mj-lt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79397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0196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80996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31795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508000" lvl="1" indent="0" algn="just" eaLnBrk="1" hangingPunct="1">
              <a:buFontTx/>
              <a:buNone/>
              <a:defRPr/>
            </a:pP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  <a:cs typeface="Times" pitchFamily="18" charset="0"/>
            </a:endParaRPr>
          </a:p>
          <a:p>
            <a:pPr eaLnBrk="1" hangingPunct="1">
              <a:defRPr/>
            </a:pPr>
            <a:endParaRPr lang="en-IE" sz="2400" b="1" dirty="0" smtClean="0">
              <a:solidFill>
                <a:srgbClr val="7D156A"/>
              </a:solidFill>
              <a:latin typeface="Montserrat" panose="02000505000000020004" pitchFamily="2" charset="0"/>
              <a:cs typeface="Times" pitchFamily="18" charset="0"/>
            </a:endParaRPr>
          </a:p>
        </p:txBody>
      </p:sp>
      <p:sp>
        <p:nvSpPr>
          <p:cNvPr id="10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66150"/>
            <a:ext cx="5620126" cy="5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defRPr/>
            </a:pPr>
            <a:r>
              <a:rPr lang="en-IE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en-IE" sz="28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Ireland’s Key Tax Advantages</a:t>
            </a:r>
            <a:endParaRPr lang="en-IE" sz="2800" b="1" kern="0" dirty="0">
              <a:solidFill>
                <a:srgbClr val="7D1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+mj-ea"/>
              <a:cs typeface="Montserrat"/>
            </a:endParaRPr>
          </a:p>
        </p:txBody>
      </p:sp>
      <p:pic>
        <p:nvPicPr>
          <p:cNvPr id="11" name="Picture 41" descr="Green 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62" y="898243"/>
            <a:ext cx="17748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7813" y="1876207"/>
            <a:ext cx="2883951" cy="16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marL="285750" indent="-285750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Extensive Tax Treaty Network </a:t>
            </a:r>
          </a:p>
          <a:p>
            <a:pPr marL="285750" indent="-285750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(72 </a:t>
            </a: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Countries)</a:t>
            </a:r>
          </a:p>
          <a:p>
            <a:pPr marL="285750" indent="-285750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Particularly good treaty with </a:t>
            </a: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China </a:t>
            </a: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&amp; US</a:t>
            </a:r>
          </a:p>
          <a:p>
            <a:pPr marL="285750" indent="-285750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Access to EU directives</a:t>
            </a:r>
          </a:p>
          <a:p>
            <a:pPr marL="285750" indent="-285750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Government Grants</a:t>
            </a:r>
          </a:p>
          <a:p>
            <a:pPr algn="just"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IE" sz="1050" b="1" dirty="0" smtClean="0">
              <a:solidFill>
                <a:schemeClr val="tx1"/>
              </a:solidFill>
              <a:latin typeface="+mj-lt"/>
              <a:ea typeface="MS PGothic" pitchFamily="34" charset="-128"/>
            </a:endParaRPr>
          </a:p>
          <a:p>
            <a:pPr algn="just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IE" sz="1050" b="1" dirty="0" smtClean="0">
              <a:solidFill>
                <a:schemeClr val="tx1"/>
              </a:solidFill>
              <a:latin typeface="+mj-lt"/>
              <a:ea typeface="MS PGothic" pitchFamily="34" charset="-128"/>
            </a:endParaRPr>
          </a:p>
          <a:p>
            <a:pPr algn="just" eaLnBrk="1" hangingPunct="1">
              <a:buClr>
                <a:schemeClr val="folHlink"/>
              </a:buClr>
              <a:buFont typeface="Wingdings" pitchFamily="2" charset="2"/>
              <a:buChar char=" "/>
              <a:defRPr/>
            </a:pPr>
            <a:endParaRPr lang="en-IE" sz="1050" b="1" dirty="0" smtClean="0">
              <a:solidFill>
                <a:schemeClr val="tx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2624" y="1159674"/>
            <a:ext cx="1920875" cy="271867"/>
          </a:xfrm>
          <a:prstGeom prst="rect">
            <a:avLst/>
          </a:prstGeom>
          <a:solidFill>
            <a:srgbClr val="7D156A"/>
          </a:solidFill>
          <a:ln>
            <a:noFill/>
          </a:ln>
          <a:extLst/>
        </p:spPr>
        <p:txBody>
          <a:bodyPr lIns="101599" tIns="50799" rIns="101599" bIns="50799">
            <a:spAutoFit/>
          </a:bodyPr>
          <a:lstStyle>
            <a:lvl1pPr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defRPr/>
            </a:pPr>
            <a:r>
              <a:rPr lang="en-IE" b="1" dirty="0" smtClean="0">
                <a:solidFill>
                  <a:srgbClr val="FFFFFF"/>
                </a:solidFill>
                <a:latin typeface="Montserrat" panose="02000505000000020004" pitchFamily="2" charset="0"/>
                <a:ea typeface="MS PGothic" pitchFamily="34" charset="-128"/>
              </a:rPr>
              <a:t>Inbound Issues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694063" y="1159674"/>
            <a:ext cx="1415450" cy="271867"/>
          </a:xfrm>
          <a:prstGeom prst="rect">
            <a:avLst/>
          </a:prstGeom>
          <a:solidFill>
            <a:srgbClr val="7D156A"/>
          </a:solidFill>
          <a:ln>
            <a:noFill/>
          </a:ln>
          <a:extLst/>
        </p:spPr>
        <p:txBody>
          <a:bodyPr lIns="101599" tIns="50799" rIns="101599" bIns="50799">
            <a:spAutoFit/>
          </a:bodyPr>
          <a:lstStyle/>
          <a:p>
            <a:r>
              <a:rPr lang="en-IE" sz="1100" b="1" dirty="0">
                <a:solidFill>
                  <a:srgbClr val="FFFFFF"/>
                </a:solidFill>
                <a:latin typeface="Montserrat" panose="02000505000000020004" pitchFamily="2" charset="0"/>
                <a:ea typeface="MS PGothic" pitchFamily="34" charset="-128"/>
                <a:cs typeface="ヒラギノ角ゴ Pro W3"/>
              </a:rPr>
              <a:t>Outbound Issues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533292" y="2239186"/>
            <a:ext cx="3353232" cy="6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 marL="2857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Generally no withholding tax on interest, dividends and royalties to EU and tax treaty countries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542624" y="1732171"/>
            <a:ext cx="1520825" cy="0"/>
          </a:xfrm>
          <a:prstGeom prst="line">
            <a:avLst/>
          </a:prstGeom>
          <a:noFill/>
          <a:ln w="95250">
            <a:solidFill>
              <a:srgbClr val="7D15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en-IE" sz="105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694063" y="1734831"/>
            <a:ext cx="1520825" cy="0"/>
          </a:xfrm>
          <a:prstGeom prst="line">
            <a:avLst/>
          </a:prstGeom>
          <a:noFill/>
          <a:ln w="95250">
            <a:solidFill>
              <a:srgbClr val="7D15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en-IE" sz="105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254591" y="2909882"/>
            <a:ext cx="1708799" cy="53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>
              <a:defRPr/>
            </a:pPr>
            <a:r>
              <a:rPr lang="en-IE" sz="1400" b="1" dirty="0">
                <a:solidFill>
                  <a:srgbClr val="7D156A"/>
                </a:solidFill>
                <a:latin typeface="Montserrat" panose="02000505000000020004" pitchFamily="2" charset="0"/>
                <a:ea typeface="ＭＳ Ｐゴシック" pitchFamily="34" charset="-128"/>
              </a:rPr>
              <a:t>The Irish System</a:t>
            </a:r>
          </a:p>
          <a:p>
            <a:pPr>
              <a:defRPr/>
            </a:pPr>
            <a:endParaRPr lang="en-IE" sz="1400" dirty="0">
              <a:solidFill>
                <a:srgbClr val="7D156A"/>
              </a:solidFill>
              <a:latin typeface="Montserrat" panose="02000505000000020004" pitchFamily="2" charset="0"/>
              <a:ea typeface="ＭＳ Ｐゴシック" pitchFamily="34" charset="-128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667740" y="3443359"/>
            <a:ext cx="6591300" cy="21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marL="2857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Low tax policy – 12.5% &amp; 6.25%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Tax relief for acquisition of intangible assets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25% R&amp;D Tax Credit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No CFC Rules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Minimum transfer pricing rules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No Capital Duty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Favourable double taxation relief rules (including for foreign branch profits)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Participation exemptions from Capital Gains Tax on disposal of shares in subsidiary (normally 33%)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Favourable regime for offshore funds &amp; aircraft leasing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Corporation Tax Losses can be carried forward indefinitely </a:t>
            </a:r>
          </a:p>
          <a:p>
            <a:pPr algn="l" eaLnBrk="1" hangingPunct="1"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chemeClr val="tx1"/>
                </a:solidFill>
                <a:latin typeface="Montserrat" panose="02000505000000020004" pitchFamily="2" charset="0"/>
                <a:ea typeface="MS PGothic" pitchFamily="34" charset="-128"/>
                <a:cs typeface="Times New Roman" pitchFamily="18" charset="0"/>
              </a:rPr>
              <a:t>English speaking member of Euro Zone</a:t>
            </a:r>
          </a:p>
        </p:txBody>
      </p:sp>
    </p:spTree>
    <p:extLst>
      <p:ext uri="{BB962C8B-B14F-4D97-AF65-F5344CB8AC3E}">
        <p14:creationId xmlns:p14="http://schemas.microsoft.com/office/powerpoint/2010/main" val="22521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66150"/>
            <a:ext cx="2476638" cy="5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defRPr/>
            </a:pPr>
            <a:r>
              <a:rPr lang="en-IE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 </a:t>
            </a:r>
            <a:r>
              <a:rPr lang="en-IE" sz="28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Other Taxes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19321" y="1414724"/>
            <a:ext cx="3438525" cy="2719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1700" b="1" i="0">
                <a:solidFill>
                  <a:srgbClr val="005DA2"/>
                </a:solidFill>
                <a:latin typeface="Montserrat" panose="02000505000000020004" pitchFamily="2" charset="0"/>
                <a:cs typeface="Montserrat Light"/>
              </a:defRPr>
            </a:lvl1pPr>
            <a:lvl2pPr marL="898525" lvl="1" indent="-390525">
              <a:spcBef>
                <a:spcPct val="20000"/>
              </a:spcBef>
              <a:buFont typeface="Arial"/>
              <a:buChar char="–"/>
              <a:tabLst>
                <a:tab pos="1071563" algn="l"/>
                <a:tab pos="1971675" algn="l"/>
              </a:tabLst>
              <a:defRPr sz="1700" b="1" i="0">
                <a:solidFill>
                  <a:srgbClr val="8D8E8D"/>
                </a:solidFill>
                <a:latin typeface="Montserrat" panose="02000505000000020004" pitchFamily="2" charset="0"/>
                <a:cs typeface="Montserrat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="0" i="0">
                <a:solidFill>
                  <a:srgbClr val="8D8E8D"/>
                </a:solidFill>
                <a:latin typeface="Montserrat Light"/>
                <a:cs typeface="Montserrat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IE" dirty="0">
                <a:solidFill>
                  <a:srgbClr val="7D156A"/>
                </a:solidFill>
              </a:rPr>
              <a:t>Income </a:t>
            </a:r>
            <a:r>
              <a:rPr lang="en-IE" dirty="0" smtClean="0">
                <a:solidFill>
                  <a:srgbClr val="7D156A"/>
                </a:solidFill>
              </a:rPr>
              <a:t>Tax</a:t>
            </a:r>
          </a:p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Higher</a:t>
            </a:r>
            <a:r>
              <a:rPr lang="en-IE" dirty="0"/>
              <a:t>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</a:t>
            </a:r>
          </a:p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en-IE" dirty="0"/>
              <a:t>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Lower/Standard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r>
              <a:rPr lang="en-IE" dirty="0">
                <a:solidFill>
                  <a:srgbClr val="7D156A"/>
                </a:solidFill>
              </a:rPr>
              <a:t>Social </a:t>
            </a:r>
            <a:r>
              <a:rPr lang="en-IE" dirty="0" smtClean="0">
                <a:solidFill>
                  <a:srgbClr val="7D156A"/>
                </a:solidFill>
              </a:rPr>
              <a:t>Costs</a:t>
            </a:r>
          </a:p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4.00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	Employee </a:t>
            </a: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10.75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	Employer</a:t>
            </a:r>
          </a:p>
          <a:p>
            <a:endParaRPr lang="en-IE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5" y="3212122"/>
            <a:ext cx="856932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600075" y="1414724"/>
            <a:ext cx="3988166" cy="282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1700" b="1" dirty="0" smtClean="0">
                <a:solidFill>
                  <a:srgbClr val="7D156A"/>
                </a:solidFill>
                <a:latin typeface="Montserrat" panose="02000505000000020004" pitchFamily="2" charset="0"/>
              </a:rPr>
              <a:t>VAT Rates</a:t>
            </a:r>
          </a:p>
          <a:p>
            <a:pPr marL="0" indent="0">
              <a:buNone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23.00 %	Standard Rate</a:t>
            </a:r>
          </a:p>
          <a:p>
            <a:pPr marL="0" indent="0">
              <a:buNone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13.50 % Reduced Rate</a:t>
            </a:r>
          </a:p>
          <a:p>
            <a:pPr marL="0" indent="0">
              <a:buNone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9.00 % Second Reduced Rate</a:t>
            </a:r>
            <a:r>
              <a:rPr lang="en-IE" sz="1700" b="1" dirty="0" smtClean="0">
                <a:latin typeface="Montserrat" panose="02000505000000020004" pitchFamily="2" charset="0"/>
              </a:rPr>
              <a:t>	</a:t>
            </a:r>
          </a:p>
          <a:p>
            <a:pPr marL="898525" lvl="1" indent="-390525">
              <a:tabLst>
                <a:tab pos="1071563" algn="l"/>
                <a:tab pos="1971675" algn="l"/>
              </a:tabLst>
              <a:defRPr/>
            </a:pPr>
            <a:endParaRPr lang="en-IE" sz="1700" b="1" dirty="0" smtClean="0">
              <a:latin typeface="Montserrat" panose="02000505000000020004" pitchFamily="2" charset="0"/>
            </a:endParaRPr>
          </a:p>
          <a:p>
            <a:pPr marL="0" indent="0">
              <a:buNone/>
              <a:defRPr/>
            </a:pPr>
            <a:r>
              <a:rPr lang="en-IE" sz="1700" b="1" dirty="0" smtClean="0">
                <a:solidFill>
                  <a:srgbClr val="7D156A"/>
                </a:solidFill>
                <a:latin typeface="Montserrat" panose="02000505000000020004" pitchFamily="2" charset="0"/>
              </a:rPr>
              <a:t>Universal Social Charge</a:t>
            </a:r>
          </a:p>
          <a:p>
            <a:pPr marL="0" indent="0">
              <a:buNone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1.5% - 8%	Employee</a:t>
            </a:r>
          </a:p>
          <a:p>
            <a:pPr marL="0" indent="0">
              <a:buNone/>
              <a:defRPr/>
            </a:pPr>
            <a:endParaRPr lang="en-IE" sz="2200" b="1" dirty="0" smtClean="0">
              <a:latin typeface="Montserrat" panose="02000505000000020004" pitchFamily="2" charset="0"/>
            </a:endParaRPr>
          </a:p>
          <a:p>
            <a:pPr marL="0" indent="0">
              <a:buFont typeface="Arial"/>
              <a:buNone/>
              <a:defRPr/>
            </a:pPr>
            <a:endParaRPr lang="en-IE" sz="2200" b="1" dirty="0" smtClean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63415" y="181538"/>
            <a:ext cx="7499658" cy="5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defRPr/>
            </a:pPr>
            <a:r>
              <a:rPr lang="en-IE" sz="2600" b="1" kern="0" dirty="0" smtClean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Important </a:t>
            </a: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ontserrat"/>
              </a:rPr>
              <a:t>Commercial &amp; Legal Aspects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5" y="3212122"/>
            <a:ext cx="856932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1727811"/>
            <a:ext cx="8522677" cy="302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8D8E8D"/>
                </a:solidFill>
                <a:latin typeface="Montserrat Light"/>
                <a:ea typeface="+mn-ea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Aft>
                <a:spcPts val="1000"/>
              </a:spcAft>
              <a:buNone/>
              <a:defRPr/>
            </a:pPr>
            <a:endParaRPr lang="en-IE" sz="2200" b="1" dirty="0" smtClean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2873375" algn="l"/>
              </a:tabLst>
              <a:defRPr/>
            </a:pP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Population 	–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4.7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Million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2873375" algn="l"/>
              </a:tabLst>
              <a:defRPr/>
            </a:pP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Total at work 2012 	–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2.0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Million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2995053" algn="l"/>
              </a:tabLst>
              <a:defRPr/>
            </a:pP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Laws are based on Common Law, EU Legislation and the Irish Constitution. Ireland has established labour laws which are based on EU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directives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2995053" algn="l"/>
              </a:tabLst>
              <a:defRPr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Member of European Union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tabLst>
                <a:tab pos="2995053" algn="l"/>
              </a:tabLst>
              <a:defRPr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Member of Euro Currency</a:t>
            </a:r>
            <a:endParaRPr lang="en-IE" sz="17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  <a:tabLst>
                <a:tab pos="2995053" algn="l"/>
              </a:tabLst>
              <a:defRPr/>
            </a:pPr>
            <a:endParaRPr lang="en-IE" sz="2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0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5" y="3212122"/>
            <a:ext cx="856932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6667"/>
            <a:ext cx="6810373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Ease of Doing Business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95096"/>
            <a:ext cx="8206154" cy="4506302"/>
          </a:xfrm>
          <a:prstGeom prst="rect">
            <a:avLst/>
          </a:prstGeom>
        </p:spPr>
        <p:txBody>
          <a:bodyPr/>
          <a:lstStyle>
            <a:lvl1pPr marL="3794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68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76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4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79397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0196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809962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317957" indent="-2539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Montserrat Light"/>
              </a:rPr>
              <a:t>The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Montserrat Light"/>
              </a:rPr>
              <a:t>Business Environment Ranking of the Economist Intelligence Unit placed Ireland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Montserrat Light"/>
              </a:rPr>
              <a:t>15th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Montserrat Light"/>
              </a:rPr>
              <a:t>globally out of 82 countries, naming it as one of the most attractive business locations in the world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Montserrat Light"/>
              </a:rPr>
              <a:t>.</a:t>
            </a:r>
          </a:p>
          <a:p>
            <a:pPr marL="0" indent="0" algn="just" eaLnBrk="1" hangingPunct="1">
              <a:buClr>
                <a:srgbClr val="7030A0"/>
              </a:buClr>
              <a:buNone/>
              <a:defRPr/>
            </a:pPr>
            <a:endParaRPr lang="en-IE" sz="17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  <a:cs typeface="Montserrat Light"/>
            </a:endParaRPr>
          </a:p>
          <a:p>
            <a:pPr algn="just" eaLnBrk="1" hangingPunct="1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Montserrat Light"/>
              </a:rPr>
              <a:t>Favourable demographics and consistent investment in education ensure a plentiful supply of highly qualified workers with excellent technical, language and customer services capabilities, as well as a reputation for flexibility and innovation</a:t>
            </a:r>
          </a:p>
          <a:p>
            <a:pPr eaLnBrk="1" hangingPunct="1">
              <a:defRPr/>
            </a:pPr>
            <a:endParaRPr lang="en-IE" sz="1800" b="1" dirty="0" smtClean="0">
              <a:latin typeface="+mj-lt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5" y="3212122"/>
            <a:ext cx="856932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6668"/>
            <a:ext cx="6810373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 Into Ireland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10542"/>
            <a:ext cx="8311662" cy="4695825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9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out of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Top 10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Global ICT firms have industry sectors represented in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Ireland</a:t>
            </a:r>
          </a:p>
          <a:p>
            <a:pPr marL="0" indent="0">
              <a:buClr>
                <a:srgbClr val="7030A0"/>
              </a:buClr>
              <a:buNone/>
              <a:defRPr/>
            </a:pPr>
            <a:endParaRPr lang="en-IE" sz="1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Top 10 ‘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Born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on the Internet’ companies have Irish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bases</a:t>
            </a:r>
          </a:p>
          <a:p>
            <a:pPr marL="0" indent="0">
              <a:buClr>
                <a:srgbClr val="7030A0"/>
              </a:buClr>
              <a:buNone/>
              <a:defRPr/>
            </a:pPr>
            <a:endParaRPr lang="en-IE" sz="1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9 out of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10 Top Global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Pharmaceutical giants have Irish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operations</a:t>
            </a:r>
          </a:p>
          <a:p>
            <a:pPr marL="0" indent="0">
              <a:buClr>
                <a:srgbClr val="7030A0"/>
              </a:buClr>
              <a:buNone/>
              <a:defRPr/>
            </a:pPr>
            <a:endParaRPr lang="en-IE" sz="1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3 out of 5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Top Games companies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are located in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Ireland</a:t>
            </a:r>
          </a:p>
          <a:p>
            <a:pPr marL="0" indent="0">
              <a:buClr>
                <a:srgbClr val="7030A0"/>
              </a:buClr>
              <a:buNone/>
              <a:defRPr/>
            </a:pPr>
            <a:endParaRPr lang="en-IE" sz="1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13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out of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15 Top Global Medical Device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companies are located in </a:t>
            </a: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Ireland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None/>
              <a:defRPr/>
            </a:pPr>
            <a:endParaRPr lang="en-IE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algn="just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I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More </a:t>
            </a:r>
            <a:r>
              <a:rPr lang="en-IE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than 50% of the world’s leading financial services firms have Irish operations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en-IE" sz="2200" b="1" i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IE" sz="1700" b="1" dirty="0">
                <a:solidFill>
                  <a:srgbClr val="7D156A"/>
                </a:solidFill>
                <a:latin typeface="Montserrat" panose="02000505000000020004" pitchFamily="2" charset="0"/>
              </a:rPr>
              <a:t>Source : </a:t>
            </a:r>
            <a:r>
              <a:rPr lang="en-IE" sz="1700" b="1" i="1" dirty="0">
                <a:solidFill>
                  <a:srgbClr val="7D156A"/>
                </a:solidFill>
                <a:latin typeface="Montserrat" panose="02000505000000020004" pitchFamily="2" charset="0"/>
              </a:rPr>
              <a:t>IDA Ireland</a:t>
            </a:r>
          </a:p>
          <a:p>
            <a:pPr marL="0" indent="0">
              <a:buFontTx/>
              <a:buNone/>
              <a:defRPr/>
            </a:pPr>
            <a:endParaRPr lang="en-IE" sz="2200" b="1" i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00075" y="3212122"/>
            <a:ext cx="8569325" cy="3437915"/>
          </a:xfrm>
          <a:prstGeom prst="rect">
            <a:avLst/>
          </a:prstGeom>
          <a:noFill/>
          <a:ln>
            <a:noFill/>
          </a:ln>
          <a:extLst/>
        </p:spPr>
        <p:txBody>
          <a:bodyPr lIns="101596" tIns="50796" rIns="101596" bIns="50796"/>
          <a:lstStyle/>
          <a:p>
            <a:pPr algn="just" defTabSz="795498">
              <a:spcBef>
                <a:spcPct val="20000"/>
              </a:spcBef>
              <a:spcAft>
                <a:spcPct val="30000"/>
              </a:spcAft>
              <a:defRPr/>
            </a:pPr>
            <a:endParaRPr lang="en-IE" sz="3100" b="1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6810375" cy="492125"/>
          </a:xfrm>
        </p:spPr>
        <p:txBody>
          <a:bodyPr/>
          <a:lstStyle/>
          <a:p>
            <a:pPr eaLnBrk="1" hangingPunct="1">
              <a:defRPr/>
            </a:pP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In Ireland </a:t>
            </a:r>
            <a:b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2600" b="1" kern="0" dirty="0">
                <a:solidFill>
                  <a:srgbClr val="7D1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Companies</a:t>
            </a:r>
          </a:p>
        </p:txBody>
      </p:sp>
      <p:grpSp>
        <p:nvGrpSpPr>
          <p:cNvPr id="8" name="Content Placeholder 18"/>
          <p:cNvGrpSpPr>
            <a:grpSpLocks noGrp="1"/>
          </p:cNvGrpSpPr>
          <p:nvPr/>
        </p:nvGrpSpPr>
        <p:grpSpPr bwMode="auto">
          <a:xfrm>
            <a:off x="430285" y="1377731"/>
            <a:ext cx="8244312" cy="4156570"/>
            <a:chOff x="193649" y="1484313"/>
            <a:chExt cx="8701114" cy="3993155"/>
          </a:xfrm>
        </p:grpSpPr>
        <p:pic>
          <p:nvPicPr>
            <p:cNvPr id="9" name="Picture 24" descr="Astellas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2719388"/>
              <a:ext cx="158591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Genzym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294" y="4449759"/>
              <a:ext cx="1585913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Lilly: Answers That Matter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1484313"/>
              <a:ext cx="175260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9" descr="abboot_low_r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1633538"/>
              <a:ext cx="2044700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7" descr="schering_plou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49" y="4840881"/>
              <a:ext cx="2825750" cy="6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2" descr="Allerg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2649538"/>
              <a:ext cx="2463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5" descr="GlaxoSmithKlineColou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788" y="4539039"/>
              <a:ext cx="21066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8" descr="Takeda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63" y="3719513"/>
              <a:ext cx="1963737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9" descr="Roch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643314"/>
              <a:ext cx="125412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 descr="topbar_r1_c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62" y="1497009"/>
              <a:ext cx="12954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9" descr="johns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62" y="3860796"/>
              <a:ext cx="1857375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4" descr="Novartis_colou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587" y="1563684"/>
              <a:ext cx="2463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7" descr="Bristol-Myers-Squib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49" y="2619371"/>
              <a:ext cx="246380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0" descr="Wyeth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987" y="2644771"/>
              <a:ext cx="1444625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5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438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Presentation</vt:lpstr>
      <vt:lpstr>Picture</vt:lpstr>
      <vt:lpstr> Doing Business In Ireland</vt:lpstr>
      <vt:lpstr>Business Entities </vt:lpstr>
      <vt:lpstr>Business Administration</vt:lpstr>
      <vt:lpstr> Ireland’s Key Tax Advantages</vt:lpstr>
      <vt:lpstr> Other Taxes</vt:lpstr>
      <vt:lpstr>Important Commercial &amp; Legal Aspects</vt:lpstr>
      <vt:lpstr>Ease of Doing Business</vt:lpstr>
      <vt:lpstr>Foreign Direct Investment Into Ireland</vt:lpstr>
      <vt:lpstr>Investment In Ireland  Pharmaceutical Companies</vt:lpstr>
      <vt:lpstr>Investment In Ireland  I.T. Companies</vt:lpstr>
      <vt:lpstr>Investment In Ireland  Financial Services Companies</vt:lpstr>
      <vt:lpstr>PowerPoint Presentation</vt:lpstr>
      <vt:lpstr>PowerPoint Presentation</vt:lpstr>
    </vt:vector>
  </TitlesOfParts>
  <Company>Designworks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Rocky Grennell</dc:creator>
  <cp:lastModifiedBy>Lisa Regan</cp:lastModifiedBy>
  <cp:revision>111</cp:revision>
  <cp:lastPrinted>2017-05-29T11:44:22Z</cp:lastPrinted>
  <dcterms:created xsi:type="dcterms:W3CDTF">2015-07-03T21:29:29Z</dcterms:created>
  <dcterms:modified xsi:type="dcterms:W3CDTF">2017-05-30T14:45:10Z</dcterms:modified>
</cp:coreProperties>
</file>